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104474-81BA-4A8D-BACB-471C3D8EE0A2}">
  <a:tblStyle styleId="{A3104474-81BA-4A8D-BACB-471C3D8EE0A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3d0c65c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2c3d0c65ce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3d0c65ce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2c3d0c65cee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3d0c65ce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2c3d0c65cee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text with a fork and a black background&#10;&#10;Description automatically generated"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0916" y="-78382"/>
            <a:ext cx="945072" cy="945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7215" y="158114"/>
            <a:ext cx="1145285" cy="4785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312784" y="7937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{A3104474-81BA-4A8D-BACB-471C3D8EE0A2}</a:tableStyleId>
              </a:tblPr>
              <a:tblGrid>
                <a:gridCol w="1125900"/>
                <a:gridCol w="1461350"/>
                <a:gridCol w="1583675"/>
                <a:gridCol w="1454450"/>
                <a:gridCol w="1428900"/>
                <a:gridCol w="1442750"/>
              </a:tblGrid>
              <a:tr h="23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MONDAY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TUESDAY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WEDNESDAY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THURSDAY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FRIDAY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</a:tr>
              <a:tr h="104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Main Course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Chilli Con Carne, Turmeric Rice, Sour Cream, optional Nachos (may contain gluten)</a:t>
                      </a:r>
                      <a:endParaRPr b="1" sz="11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Sticky BBQ Chicken Stir Fry, Vegetables, Rice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Geordie Banger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Caramelised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Onion Sausages, Mash, Peas, Gravy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Homemade Deep Dish Cottage Pie with Roasted Root Vegetables</a:t>
                      </a:r>
                      <a:endParaRPr b="1" sz="11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Oven Baked Gluten Free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Chicken Tenders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with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Wedges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&amp;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Veggie Option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Vegetarian Sausage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with Mash, Peas, Gravy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Homemade Deep Dish Veggie Cottage Pie with Roasted Root Vegetables</a:t>
                      </a:r>
                      <a:endParaRPr b="1" sz="11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Loaded Wedges with Cheesy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Street Eat/Jacket Potato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Selection of Pizza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(Served by the Slice)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Gluten Free Cheesy Burrito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Crispy Chicken Strips</a:t>
                      </a: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 with Fried Rice &amp; Sweet Chilli Sauce</a:t>
                      </a:r>
                      <a:endParaRPr b="1" sz="11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9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Go Go Italiano</a:t>
                      </a:r>
                      <a:endParaRPr b="1" u="none" cap="none" strike="noStrike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Mediterranean Vegetable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Gluten Free Cheesy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Rialto’s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Tomato and Mascarpone Penne Pasta with Garlic Bread</a:t>
                      </a:r>
                      <a:endParaRPr b="1" sz="11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Tomato and Basil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0" y="213400"/>
            <a:ext cx="39966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20153" y="181275"/>
            <a:ext cx="3712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ONE </a:t>
            </a: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GLUTEN FREE </a:t>
            </a: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</a:t>
            </a:r>
            <a:endParaRPr sz="1100"/>
          </a:p>
        </p:txBody>
      </p:sp>
      <p:sp>
        <p:nvSpPr>
          <p:cNvPr id="59" name="Google Shape;59;p13"/>
          <p:cNvSpPr txBox="1"/>
          <p:nvPr/>
        </p:nvSpPr>
        <p:spPr>
          <a:xfrm>
            <a:off x="4104463" y="67425"/>
            <a:ext cx="1968600" cy="620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Please let us know if required at break time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467600" y="4697275"/>
            <a:ext cx="7342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</a:rPr>
              <a:t>ALL MENUS ARE SUBJECT TO CHANGE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text with a fork and a black background&#10;&#10;Description automatically generated"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0916" y="-78382"/>
            <a:ext cx="945072" cy="945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66" name="Google Shape;6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7215" y="158114"/>
            <a:ext cx="1145285" cy="4785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7" name="Google Shape;67;p14"/>
          <p:cNvGraphicFramePr/>
          <p:nvPr/>
        </p:nvGraphicFramePr>
        <p:xfrm>
          <a:off x="312784" y="7937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{A3104474-81BA-4A8D-BACB-471C3D8EE0A2}</a:tableStyleId>
              </a:tblPr>
              <a:tblGrid>
                <a:gridCol w="1125900"/>
                <a:gridCol w="1461350"/>
                <a:gridCol w="1526000"/>
                <a:gridCol w="1512125"/>
                <a:gridCol w="1428900"/>
                <a:gridCol w="1442750"/>
              </a:tblGrid>
              <a:tr h="23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MONDAY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TUESDAY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WEDNESDAY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THURSDAY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FRIDAY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</a:tr>
              <a:tr h="104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Main Course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Stir Fried Vegetables, Fried Rice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Madras served with Rice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Roast Gammon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&amp; Pineapple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 Parsley New Potatoes &amp; Fresh Vegetables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Gluten Free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Bolognaise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Pasta Bake with Salad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Oven Baked Gluten Free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Chicken Tenders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with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Wedges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&amp;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Veggie Option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Chickpea &amp; Roasted Cauliflower Madras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 Rice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Lentil Bolognese with Salad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Loaded Wedges with Cheesy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Street Eat/Jacket Potato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Selection of Pizza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(Served by the Slice)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Cheese and Beans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Cheese and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9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Go Go Italiano</a:t>
                      </a:r>
                      <a:endParaRPr b="1" u="none" cap="none" strike="noStrike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Mediterranean Vegetable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Gluten Free Cheesy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Rialto’s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Tomato and Mascarpone Penne Pasta with Garlic Bread</a:t>
                      </a:r>
                      <a:endParaRPr b="1" sz="11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Tomato and Basil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68" name="Google Shape;68;p14"/>
          <p:cNvSpPr/>
          <p:nvPr/>
        </p:nvSpPr>
        <p:spPr>
          <a:xfrm>
            <a:off x="-6350" y="213400"/>
            <a:ext cx="24888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20143" y="181272"/>
            <a:ext cx="24888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TWO MENU</a:t>
            </a:r>
            <a:endParaRPr sz="1100"/>
          </a:p>
        </p:txBody>
      </p:sp>
      <p:sp>
        <p:nvSpPr>
          <p:cNvPr id="70" name="Google Shape;70;p14"/>
          <p:cNvSpPr/>
          <p:nvPr/>
        </p:nvSpPr>
        <p:spPr>
          <a:xfrm>
            <a:off x="0" y="213400"/>
            <a:ext cx="39966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20153" y="181275"/>
            <a:ext cx="3712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</a:t>
            </a: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GLUTEN FREE </a:t>
            </a: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</a:t>
            </a:r>
            <a:endParaRPr sz="1100"/>
          </a:p>
        </p:txBody>
      </p:sp>
      <p:sp>
        <p:nvSpPr>
          <p:cNvPr id="72" name="Google Shape;72;p14"/>
          <p:cNvSpPr txBox="1"/>
          <p:nvPr/>
        </p:nvSpPr>
        <p:spPr>
          <a:xfrm>
            <a:off x="4104463" y="67425"/>
            <a:ext cx="1968600" cy="620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Please let us know if required at break time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467600" y="4697275"/>
            <a:ext cx="7342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</a:rPr>
              <a:t>ALL MENUS ARE SUBJECT TO CHANGE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text with a fork and a black background&#10;&#10;Description automatically generated" id="78" name="Google Shape;7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0916" y="-78382"/>
            <a:ext cx="945072" cy="945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79" name="Google Shape;7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7215" y="158114"/>
            <a:ext cx="1145285" cy="4785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0" name="Google Shape;80;p15"/>
          <p:cNvGraphicFramePr/>
          <p:nvPr/>
        </p:nvGraphicFramePr>
        <p:xfrm>
          <a:off x="312784" y="7937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{A3104474-81BA-4A8D-BACB-471C3D8EE0A2}</a:tableStyleId>
              </a:tblPr>
              <a:tblGrid>
                <a:gridCol w="1125900"/>
                <a:gridCol w="1461350"/>
                <a:gridCol w="1526000"/>
                <a:gridCol w="1512125"/>
                <a:gridCol w="1428900"/>
                <a:gridCol w="1442750"/>
              </a:tblGrid>
              <a:tr h="23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MONDAY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TUESDAY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WEDNESDAY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THURSDAY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FRIDAY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</a:tr>
              <a:tr h="104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Main Course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Korean BBQ Pulled Pork with Rice, Kimchi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Korma with Rice, Green Beans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Roast Turkey, Roast Potato, Vegetables, Gravy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Pulled Chicken with Savoury Rice, Sweetcorn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Oven Baked Gluten Free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Chicken Tenders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with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Wedges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&amp;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Veggie Option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Chickpea and Spinach Korma with Rice, Green Beans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Quorn fillet, Roast Potato, Vegetables, Gravy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Pulled Jackfruit, Savoury Rice, Sweetcorn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Loaded Wedges with Cheesy Beans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Street Eat/Jac</a:t>
                      </a:r>
                      <a:r>
                        <a:rPr b="1" lang="en-GB">
                          <a:solidFill>
                            <a:srgbClr val="B8D53A"/>
                          </a:solidFill>
                        </a:rPr>
                        <a:t>ket Potato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Selection of Pizza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(Served by the Slice)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Jacket Potato with Choice of fillings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9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Go Go Italiano</a:t>
                      </a:r>
                      <a:endParaRPr b="1" u="none" cap="none" strike="noStrike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Mediterranean Vegetable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Gluten Free Cheesy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Rialto’s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rgbClr val="FFFFFF"/>
                          </a:solidFill>
                        </a:rPr>
                        <a:t>Tomato and Mascarpone Penne Pasta with Garlic Bread</a:t>
                      </a:r>
                      <a:endParaRPr b="1" sz="11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Tomato and Basil Gluten Free Pasta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81" name="Google Shape;81;p15"/>
          <p:cNvSpPr/>
          <p:nvPr/>
        </p:nvSpPr>
        <p:spPr>
          <a:xfrm>
            <a:off x="0" y="213400"/>
            <a:ext cx="26334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220143" y="181272"/>
            <a:ext cx="24888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THREE MENU</a:t>
            </a:r>
            <a:endParaRPr sz="1100"/>
          </a:p>
        </p:txBody>
      </p:sp>
      <p:sp>
        <p:nvSpPr>
          <p:cNvPr id="83" name="Google Shape;83;p15"/>
          <p:cNvSpPr/>
          <p:nvPr/>
        </p:nvSpPr>
        <p:spPr>
          <a:xfrm>
            <a:off x="0" y="213400"/>
            <a:ext cx="39966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156025" y="181275"/>
            <a:ext cx="39330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</a:t>
            </a: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GLUTEN FREE </a:t>
            </a: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</a:t>
            </a:r>
            <a:endParaRPr sz="1100"/>
          </a:p>
        </p:txBody>
      </p:sp>
      <p:sp>
        <p:nvSpPr>
          <p:cNvPr id="85" name="Google Shape;85;p15"/>
          <p:cNvSpPr txBox="1"/>
          <p:nvPr/>
        </p:nvSpPr>
        <p:spPr>
          <a:xfrm>
            <a:off x="4104463" y="67425"/>
            <a:ext cx="1968600" cy="620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Please let us know if required at break time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1467600" y="4697275"/>
            <a:ext cx="73422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</a:rPr>
              <a:t>ALL MENUS ARE SUBJECT TO CHANGE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